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8"/>
  </p:notesMasterIdLst>
  <p:sldIdLst>
    <p:sldId id="256" r:id="rId2"/>
    <p:sldId id="258" r:id="rId3"/>
    <p:sldId id="259" r:id="rId4"/>
    <p:sldId id="261" r:id="rId5"/>
    <p:sldId id="262" r:id="rId6"/>
    <p:sldId id="263" r:id="rId7"/>
    <p:sldId id="266" r:id="rId8"/>
    <p:sldId id="267" r:id="rId9"/>
    <p:sldId id="268" r:id="rId10"/>
    <p:sldId id="269" r:id="rId11"/>
    <p:sldId id="265" r:id="rId12"/>
    <p:sldId id="270" r:id="rId13"/>
    <p:sldId id="271" r:id="rId14"/>
    <p:sldId id="274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9B4BE-190F-4DFD-BD17-90CCF20F3D04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66309-BE70-418A-8D34-84ED8E7FA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724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566309-BE70-418A-8D34-84ED8E7FADE4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914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9265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2678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8633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27309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4642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45355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00580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53695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2108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6486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239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2618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985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4871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4546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077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9748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24F13-3B47-4406-AFFD-7D98C1F8A1B5}" type="datetimeFigureOut">
              <a:rPr lang="ru-RU" smtClean="0"/>
              <a:t>19.09.2024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21965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E8614A-DDB3-602E-AB0E-500793BB15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Игровая консоль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6298B83-FCAE-8B0A-949C-9BA2580162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Изучение игровой консоли как системы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012D59BC-E7E8-41B2-8CDD-71A71016C768}"/>
              </a:ext>
            </a:extLst>
          </p:cNvPr>
          <p:cNvSpPr txBox="1">
            <a:spLocks/>
          </p:cNvSpPr>
          <p:nvPr/>
        </p:nvSpPr>
        <p:spPr>
          <a:xfrm>
            <a:off x="5024744" y="5562050"/>
            <a:ext cx="8301754" cy="2591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2"/>
                </a:solidFill>
              </a:rPr>
              <a:t>Работа выполнена студентом группы ИВМ-24  Морозов А. А.</a:t>
            </a:r>
          </a:p>
          <a:p>
            <a:r>
              <a:rPr lang="ru-RU" dirty="0">
                <a:solidFill>
                  <a:schemeClr val="tx2"/>
                </a:solidFill>
              </a:rPr>
              <a:t>Преподаватель к. э. н. доцент 				    Смирнова Т. В.</a:t>
            </a:r>
          </a:p>
        </p:txBody>
      </p:sp>
    </p:spTree>
    <p:extLst>
      <p:ext uri="{BB962C8B-B14F-4D97-AF65-F5344CB8AC3E}">
        <p14:creationId xmlns:p14="http://schemas.microsoft.com/office/powerpoint/2010/main" val="2769275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64640D-1E4C-2B04-A76B-182ABEBBB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Облачные технологии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C1B24D-B08D-CF68-136B-B73496FFF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249486"/>
            <a:ext cx="4856998" cy="3541714"/>
          </a:xfrm>
        </p:spPr>
        <p:txBody>
          <a:bodyPr>
            <a:normAutofit fontScale="92500"/>
          </a:bodyPr>
          <a:lstStyle/>
          <a:p>
            <a:r>
              <a:rPr lang="ru-RU" dirty="0"/>
              <a:t>Некоторые пользователи хотели бы иметь компактную игровую консоль с минимальным уровнем шума и поэтому производители стали предлагать игровые консоли с минимальной производительностью и подключением к так называемому облаку. </a:t>
            </a:r>
          </a:p>
        </p:txBody>
      </p:sp>
      <p:pic>
        <p:nvPicPr>
          <p:cNvPr id="7" name="Объект 6" descr="Изображение выглядит как Графика, графический дизайн, логотип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4B2AE63E-54C3-0FF5-25AB-839303239C7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646095"/>
            <a:ext cx="4878387" cy="2748497"/>
          </a:xfrm>
        </p:spPr>
      </p:pic>
    </p:spTree>
    <p:extLst>
      <p:ext uri="{BB962C8B-B14F-4D97-AF65-F5344CB8AC3E}">
        <p14:creationId xmlns:p14="http://schemas.microsoft.com/office/powerpoint/2010/main" val="1104875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64640D-1E4C-2B04-A76B-182ABEBBB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Текущее состояние системы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C1B24D-B08D-CF68-136B-B73496FFF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96262" y="2249486"/>
            <a:ext cx="5332938" cy="3541714"/>
          </a:xfrm>
        </p:spPr>
        <p:txBody>
          <a:bodyPr>
            <a:normAutofit/>
          </a:bodyPr>
          <a:lstStyle/>
          <a:p>
            <a:r>
              <a:rPr lang="ru-RU" dirty="0"/>
              <a:t>На данный момент существует тенденция на выпуск портативных консолей, которые мало чем уступают по производительности </a:t>
            </a:r>
            <a:r>
              <a:rPr lang="en-US" dirty="0"/>
              <a:t>“</a:t>
            </a:r>
            <a:r>
              <a:rPr lang="ru-RU" dirty="0"/>
              <a:t>ноутбучному железу</a:t>
            </a:r>
            <a:r>
              <a:rPr lang="en-US" dirty="0"/>
              <a:t>”</a:t>
            </a:r>
            <a:r>
              <a:rPr lang="ru-RU" dirty="0"/>
              <a:t>, но ещё более компактные.</a:t>
            </a:r>
          </a:p>
        </p:txBody>
      </p:sp>
      <p:pic>
        <p:nvPicPr>
          <p:cNvPr id="7172" name="Picture 4" descr="Valve Steam Deck vs. Nintendo Switch OLED | CNN Underscored">
            <a:extLst>
              <a:ext uri="{FF2B5EF4-FFF2-40B4-BE49-F238E27FC236}">
                <a16:creationId xmlns:a16="http://schemas.microsoft.com/office/drawing/2014/main" id="{28722EE2-717C-7DF5-25F9-0430C37A7339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00" y="2484332"/>
            <a:ext cx="4554849" cy="3072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9696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2441E5BE-94C1-FBE7-78BE-80811EB0B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Эволюция поколений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A91BA53-D928-0674-D318-071D600F6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Производитель и разработчик пытаются следить за тенденцией рынка и пытаются подстроиться под неё</a:t>
            </a:r>
            <a:r>
              <a:rPr lang="en-US" dirty="0"/>
              <a:t>:</a:t>
            </a:r>
          </a:p>
          <a:p>
            <a:pPr lvl="1"/>
            <a:r>
              <a:rPr lang="ru-RU" sz="2400" dirty="0"/>
              <a:t>От картриджей до облачных технологий</a:t>
            </a:r>
            <a:r>
              <a:rPr lang="en-US" sz="2400" dirty="0"/>
              <a:t>;</a:t>
            </a:r>
          </a:p>
          <a:p>
            <a:pPr lvl="1"/>
            <a:r>
              <a:rPr lang="ru-RU" sz="2400" dirty="0"/>
              <a:t>От неказистых геймпадов до </a:t>
            </a:r>
            <a:r>
              <a:rPr lang="en-US" sz="2400" i="1" dirty="0"/>
              <a:t>VR</a:t>
            </a:r>
            <a:r>
              <a:rPr lang="ru-RU" sz="2400" dirty="0"/>
              <a:t>-очков и </a:t>
            </a:r>
            <a:r>
              <a:rPr lang="en-US" sz="2400" i="1" dirty="0"/>
              <a:t>Kinect;</a:t>
            </a:r>
          </a:p>
          <a:p>
            <a:pPr lvl="1"/>
            <a:r>
              <a:rPr lang="ru-RU" sz="2400" dirty="0"/>
              <a:t>От стационарных решений до портативных геймпадов</a:t>
            </a:r>
            <a:r>
              <a:rPr lang="en-US" sz="2400" dirty="0"/>
              <a:t>;</a:t>
            </a:r>
          </a:p>
          <a:p>
            <a:r>
              <a:rPr lang="ru-RU" dirty="0"/>
              <a:t>Со сменой поколений игровых консолей происходит увеличение производительности консолей и получение новых возможностей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360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FBF1F3-DF20-C67D-0D72-A7E4F5274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Случайные факторы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2C164D-E4DE-5C21-3966-0D29A1873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Влияние на систему оказывают такие факторы как</a:t>
            </a:r>
            <a:r>
              <a:rPr lang="en-US" dirty="0"/>
              <a:t>:</a:t>
            </a:r>
          </a:p>
          <a:p>
            <a:pPr lvl="1"/>
            <a:r>
              <a:rPr lang="ru-RU" sz="2400" dirty="0"/>
              <a:t>Отсутствие электропитания для стационарных приставок;</a:t>
            </a:r>
            <a:endParaRPr lang="en-US" sz="2400" dirty="0"/>
          </a:p>
          <a:p>
            <a:pPr lvl="1"/>
            <a:r>
              <a:rPr lang="ru-RU" sz="2400" dirty="0"/>
              <a:t>Ошибки при проектировании архитектуры консоли;</a:t>
            </a:r>
          </a:p>
          <a:p>
            <a:pPr lvl="1"/>
            <a:r>
              <a:rPr lang="ru-RU" sz="2400" dirty="0"/>
              <a:t>Внешние факторы, которые связанны с пользователем.</a:t>
            </a:r>
          </a:p>
        </p:txBody>
      </p:sp>
    </p:spTree>
    <p:extLst>
      <p:ext uri="{BB962C8B-B14F-4D97-AF65-F5344CB8AC3E}">
        <p14:creationId xmlns:p14="http://schemas.microsoft.com/office/powerpoint/2010/main" val="50374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 descr="Изображение выглядит как мультфильм, Анимация, Вымышленный персонаж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8C359581-D846-736B-716A-7DA0BE1DE5F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212" y="544175"/>
            <a:ext cx="8029575" cy="5353050"/>
          </a:xfrm>
        </p:spPr>
      </p:pic>
    </p:spTree>
    <p:extLst>
      <p:ext uri="{BB962C8B-B14F-4D97-AF65-F5344CB8AC3E}">
        <p14:creationId xmlns:p14="http://schemas.microsoft.com/office/powerpoint/2010/main" val="3553199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5E5EC3-F22D-5C12-8B18-75E199AD5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Жизненный цикл системы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87B615-94C1-D3C8-87C5-E53C90BC5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В разработке (около двух лет);</a:t>
            </a:r>
          </a:p>
          <a:p>
            <a:r>
              <a:rPr lang="ru-RU" dirty="0"/>
              <a:t>В тестировании (часто совмещена с периодом разработки на поздних стадиях и длится около года);</a:t>
            </a:r>
          </a:p>
          <a:p>
            <a:r>
              <a:rPr lang="ru-RU" dirty="0"/>
              <a:t>В производстве (производится всё время так называемой жизни поколения, т. е. 5 – 8 лет);</a:t>
            </a:r>
          </a:p>
          <a:p>
            <a:r>
              <a:rPr lang="ru-RU" dirty="0"/>
              <a:t>В эксплуатации (5 – 8 лет);</a:t>
            </a:r>
          </a:p>
          <a:p>
            <a:r>
              <a:rPr lang="ru-RU" dirty="0"/>
              <a:t>(Опционально) в ремонте.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0823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C44F88-685F-71F0-EF17-157CAC4C0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Итоговая характеристика системы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73E434-6EAA-5E12-C18E-F9F2C4784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Данная система является открытой</a:t>
            </a:r>
            <a:r>
              <a:rPr lang="en-US" dirty="0"/>
              <a:t>;</a:t>
            </a:r>
            <a:endParaRPr lang="ru-RU" dirty="0"/>
          </a:p>
          <a:p>
            <a:r>
              <a:rPr lang="ru-RU" dirty="0"/>
              <a:t>Система сложная</a:t>
            </a:r>
            <a:r>
              <a:rPr lang="en-US" dirty="0"/>
              <a:t>;</a:t>
            </a:r>
          </a:p>
          <a:p>
            <a:r>
              <a:rPr lang="ru-RU" dirty="0"/>
              <a:t>По степени сложности является простой динамической структурой</a:t>
            </a:r>
          </a:p>
        </p:txBody>
      </p:sp>
    </p:spTree>
    <p:extLst>
      <p:ext uri="{BB962C8B-B14F-4D97-AF65-F5344CB8AC3E}">
        <p14:creationId xmlns:p14="http://schemas.microsoft.com/office/powerpoint/2010/main" val="499293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64640D-1E4C-2B04-A76B-182ABEBBB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Основные части Игровой консоли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B7E74FC-F366-B344-037B-5A61602E26BB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544" y="2249488"/>
            <a:ext cx="2806125" cy="354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8EC1B24D-B08D-CF68-136B-B73496FFF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65600" y="2249486"/>
            <a:ext cx="6881811" cy="3541714"/>
          </a:xfrm>
        </p:spPr>
        <p:txBody>
          <a:bodyPr>
            <a:normAutofit lnSpcReduction="10000"/>
          </a:bodyPr>
          <a:lstStyle/>
          <a:p>
            <a:r>
              <a:rPr lang="ru-RU" dirty="0"/>
              <a:t>Сама консоль в которую входят</a:t>
            </a:r>
            <a:r>
              <a:rPr lang="en-US" dirty="0"/>
              <a:t>:</a:t>
            </a:r>
          </a:p>
          <a:p>
            <a:pPr lvl="1"/>
            <a:r>
              <a:rPr lang="ru-RU" dirty="0"/>
              <a:t>ЦПУ</a:t>
            </a:r>
            <a:r>
              <a:rPr lang="en-US" dirty="0"/>
              <a:t>;</a:t>
            </a:r>
          </a:p>
          <a:p>
            <a:pPr lvl="1"/>
            <a:r>
              <a:rPr lang="ru-RU" dirty="0"/>
              <a:t>ГПУ;</a:t>
            </a:r>
          </a:p>
          <a:p>
            <a:pPr lvl="1"/>
            <a:r>
              <a:rPr lang="ru-RU" dirty="0"/>
              <a:t>Материнская плата;</a:t>
            </a:r>
          </a:p>
          <a:p>
            <a:pPr lvl="1"/>
            <a:r>
              <a:rPr lang="ru-RU" dirty="0"/>
              <a:t>ПЗУ;</a:t>
            </a:r>
          </a:p>
          <a:p>
            <a:pPr lvl="1"/>
            <a:r>
              <a:rPr lang="ru-RU" dirty="0"/>
              <a:t>ОЗУ;</a:t>
            </a:r>
          </a:p>
          <a:p>
            <a:pPr lvl="1"/>
            <a:r>
              <a:rPr lang="ru-RU" dirty="0"/>
              <a:t>Система охлаждения.</a:t>
            </a:r>
          </a:p>
          <a:p>
            <a:r>
              <a:rPr lang="ru-RU" dirty="0"/>
              <a:t>Периферия</a:t>
            </a:r>
          </a:p>
        </p:txBody>
      </p:sp>
    </p:spTree>
    <p:extLst>
      <p:ext uri="{BB962C8B-B14F-4D97-AF65-F5344CB8AC3E}">
        <p14:creationId xmlns:p14="http://schemas.microsoft.com/office/powerpoint/2010/main" val="3963175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6893790E-4FDC-7389-415F-ED725ADBA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Кто взаимодействует с системой?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5B1C75F-889D-6A10-6F40-726902538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 игровой консолью взаимодействуют несколько субъектов:</a:t>
            </a:r>
          </a:p>
          <a:p>
            <a:pPr lvl="1"/>
            <a:r>
              <a:rPr lang="ru-RU" dirty="0"/>
              <a:t>Пользователь – покупатель консоли и продуктов от разработчиков ПО;</a:t>
            </a:r>
          </a:p>
          <a:p>
            <a:pPr lvl="1"/>
            <a:r>
              <a:rPr lang="ru-RU" dirty="0"/>
              <a:t>Производители консоли – компания, которая разрабатывает архитектуру консоли;</a:t>
            </a:r>
          </a:p>
          <a:p>
            <a:pPr lvl="1"/>
            <a:r>
              <a:rPr lang="ru-RU" dirty="0"/>
              <a:t>Разработчики ПО – компания, издающая и</a:t>
            </a:r>
            <a:r>
              <a:rPr lang="en-US" dirty="0"/>
              <a:t>/</a:t>
            </a:r>
            <a:r>
              <a:rPr lang="ru-RU" dirty="0"/>
              <a:t>или разрабатывающая игры</a:t>
            </a:r>
            <a:r>
              <a:rPr lang="en-US" dirty="0"/>
              <a:t>/</a:t>
            </a:r>
            <a:r>
              <a:rPr lang="ru-RU" dirty="0"/>
              <a:t>программы для консоли.</a:t>
            </a:r>
          </a:p>
        </p:txBody>
      </p:sp>
    </p:spTree>
    <p:extLst>
      <p:ext uri="{BB962C8B-B14F-4D97-AF65-F5344CB8AC3E}">
        <p14:creationId xmlns:p14="http://schemas.microsoft.com/office/powerpoint/2010/main" val="3417841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64640D-1E4C-2B04-A76B-182ABEBBB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Кто взаимодействует с системой?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C1B24D-B08D-CF68-136B-B73496FFF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21302" y="2249486"/>
            <a:ext cx="6007898" cy="3541714"/>
          </a:xfrm>
        </p:spPr>
        <p:txBody>
          <a:bodyPr>
            <a:normAutofit/>
          </a:bodyPr>
          <a:lstStyle/>
          <a:p>
            <a:r>
              <a:rPr lang="ru-RU" dirty="0"/>
              <a:t>Пользователь - покупатель консоли и продуктов от разработчиков ПО. </a:t>
            </a:r>
          </a:p>
          <a:p>
            <a:r>
              <a:rPr lang="ru-RU" dirty="0"/>
              <a:t>Перед покупкой исследует не только рынок игровых консолей, но также и рынок компьютерного железа, так как у игровых консолей малый функционал. 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1B62567-6782-48DF-67BD-0471245EC876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00" y="2249488"/>
            <a:ext cx="3541712" cy="3541712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3686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64640D-1E4C-2B04-A76B-182ABEBBB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Кто взаимодействует с системой?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C1B24D-B08D-CF68-136B-B73496FFF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21302" y="2249486"/>
            <a:ext cx="6007898" cy="3541714"/>
          </a:xfrm>
        </p:spPr>
        <p:txBody>
          <a:bodyPr>
            <a:normAutofit lnSpcReduction="10000"/>
          </a:bodyPr>
          <a:lstStyle/>
          <a:p>
            <a:r>
              <a:rPr lang="ru-RU" dirty="0"/>
              <a:t>Разработчик ПО - компания, издающая и</a:t>
            </a:r>
            <a:r>
              <a:rPr lang="en-US" dirty="0"/>
              <a:t>/</a:t>
            </a:r>
            <a:r>
              <a:rPr lang="ru-RU" dirty="0"/>
              <a:t>или разрабатывающая игры</a:t>
            </a:r>
            <a:r>
              <a:rPr lang="en-US" dirty="0"/>
              <a:t>/</a:t>
            </a:r>
            <a:r>
              <a:rPr lang="ru-RU" dirty="0"/>
              <a:t>программы для консоли. </a:t>
            </a:r>
          </a:p>
          <a:p>
            <a:r>
              <a:rPr lang="ru-RU" dirty="0"/>
              <a:t>Перед началом создания и тестирования ПО изучит рынок консолей и свяжется с производителями консолей, которые могли бы помочь с тонкостями разработки ПО на конкретной консоли.</a:t>
            </a:r>
          </a:p>
        </p:txBody>
      </p:sp>
      <p:pic>
        <p:nvPicPr>
          <p:cNvPr id="4100" name="Picture 4" descr="Top 20 Game Studios: Who's Your Favorite? | by Oggie Reviews | Medium">
            <a:extLst>
              <a:ext uri="{FF2B5EF4-FFF2-40B4-BE49-F238E27FC236}">
                <a16:creationId xmlns:a16="http://schemas.microsoft.com/office/drawing/2014/main" id="{F3867ED7-7E04-CF7B-DB7C-6936C1BB367E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249485"/>
            <a:ext cx="3879889" cy="3541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256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64640D-1E4C-2B04-A76B-182ABEBBB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Кто взаимодействует с системой?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C1B24D-B08D-CF68-136B-B73496FFF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21302" y="2249486"/>
            <a:ext cx="6007898" cy="3541714"/>
          </a:xfrm>
        </p:spPr>
        <p:txBody>
          <a:bodyPr>
            <a:normAutofit/>
          </a:bodyPr>
          <a:lstStyle/>
          <a:p>
            <a:r>
              <a:rPr lang="ru-RU" dirty="0"/>
              <a:t>Производитель - компания, которая разрабатывает архитектуру консоли. </a:t>
            </a:r>
          </a:p>
          <a:p>
            <a:r>
              <a:rPr lang="ru-RU" dirty="0"/>
              <a:t>Перед началом работы над новой архитектурой консоли делает запрос к производителям видеочипов и центральных процессоров, чтобы узнать о текущих и будущих продуктах.</a:t>
            </a:r>
          </a:p>
        </p:txBody>
      </p:sp>
      <p:pic>
        <p:nvPicPr>
          <p:cNvPr id="6150" name="Picture 6" descr="Which of the three consoles have the best logo? Why? | ResetEra">
            <a:extLst>
              <a:ext uri="{FF2B5EF4-FFF2-40B4-BE49-F238E27FC236}">
                <a16:creationId xmlns:a16="http://schemas.microsoft.com/office/drawing/2014/main" id="{2943E8FB-2A8A-3A45-2A14-DDAB6B040F8F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200" y="2248801"/>
            <a:ext cx="3880800" cy="3393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037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64640D-1E4C-2B04-A76B-182ABEBBB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Далёкое прошлое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C1B24D-B08D-CF68-136B-B73496FFF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01587" y="2249486"/>
            <a:ext cx="5827613" cy="3541714"/>
          </a:xfrm>
        </p:spPr>
        <p:txBody>
          <a:bodyPr>
            <a:normAutofit/>
          </a:bodyPr>
          <a:lstStyle/>
          <a:p>
            <a:r>
              <a:rPr lang="ru-RU" dirty="0"/>
              <a:t>На самой заре производства консолей, пользователю приходилось покупать так называемый картриджи с играми и сами консоли выглядели в “духе того времени” (не имели встроенного ПЗУ, на геймпадах не было аналоговых стиков).</a:t>
            </a:r>
          </a:p>
        </p:txBody>
      </p:sp>
      <p:pic>
        <p:nvPicPr>
          <p:cNvPr id="7" name="Объект 6" descr="Изображение выглядит как контроль, электроника, Игровой контроллер, удаленное управление&#10;&#10;Автоматически созданное описание">
            <a:extLst>
              <a:ext uri="{FF2B5EF4-FFF2-40B4-BE49-F238E27FC236}">
                <a16:creationId xmlns:a16="http://schemas.microsoft.com/office/drawing/2014/main" id="{E897D3CF-68C5-BB49-9623-31500481B87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413" y="2327087"/>
            <a:ext cx="3880800" cy="2694002"/>
          </a:xfrm>
        </p:spPr>
      </p:pic>
    </p:spTree>
    <p:extLst>
      <p:ext uri="{BB962C8B-B14F-4D97-AF65-F5344CB8AC3E}">
        <p14:creationId xmlns:p14="http://schemas.microsoft.com/office/powerpoint/2010/main" val="1828326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64640D-1E4C-2B04-A76B-182ABEBBB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Менее далёкое прошлое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C1B24D-B08D-CF68-136B-B73496FFF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249486"/>
            <a:ext cx="4856998" cy="3541714"/>
          </a:xfrm>
        </p:spPr>
        <p:txBody>
          <a:bodyPr>
            <a:normAutofit/>
          </a:bodyPr>
          <a:lstStyle/>
          <a:p>
            <a:r>
              <a:rPr lang="ru-RU" dirty="0"/>
              <a:t>Спустя некоторое время стали популярны так называемые CD, и производители заменили носители с картриджей на CD, и пользователи стали отдавать предпочтение именно консолям с поддержкой дисков.</a:t>
            </a:r>
          </a:p>
        </p:txBody>
      </p:sp>
      <p:pic>
        <p:nvPicPr>
          <p:cNvPr id="9218" name="Picture 2" descr="PS5 WON'T Be Compatible With PS1, PS2, Or PS3 Games">
            <a:extLst>
              <a:ext uri="{FF2B5EF4-FFF2-40B4-BE49-F238E27FC236}">
                <a16:creationId xmlns:a16="http://schemas.microsoft.com/office/drawing/2014/main" id="{43EF4F98-D490-2AEE-7530-83396D38E3DC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781529"/>
            <a:ext cx="4878387" cy="2567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2810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64640D-1E4C-2B04-A76B-182ABEBBB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Наше время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C1B24D-B08D-CF68-136B-B73496FFF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249486"/>
            <a:ext cx="4856998" cy="3541714"/>
          </a:xfrm>
        </p:spPr>
        <p:txBody>
          <a:bodyPr>
            <a:normAutofit/>
          </a:bodyPr>
          <a:lstStyle/>
          <a:p>
            <a:r>
              <a:rPr lang="ru-RU" dirty="0"/>
              <a:t>На данный момент всё больше и больше пользователей отдают предпочтения цифровым копиям ПО, и производители убирают дисководы и делают скидку на такую версию консоли.</a:t>
            </a:r>
          </a:p>
        </p:txBody>
      </p:sp>
      <p:pic>
        <p:nvPicPr>
          <p:cNvPr id="9223" name="Объект 9222">
            <a:extLst>
              <a:ext uri="{FF2B5EF4-FFF2-40B4-BE49-F238E27FC236}">
                <a16:creationId xmlns:a16="http://schemas.microsoft.com/office/drawing/2014/main" id="{5F560CA2-7FC8-56A5-4A12-409A695A996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51" y="2249488"/>
            <a:ext cx="3541712" cy="3541712"/>
          </a:xfrm>
        </p:spPr>
      </p:pic>
      <p:pic>
        <p:nvPicPr>
          <p:cNvPr id="9225" name="Рисунок 9224">
            <a:extLst>
              <a:ext uri="{FF2B5EF4-FFF2-40B4-BE49-F238E27FC236}">
                <a16:creationId xmlns:a16="http://schemas.microsoft.com/office/drawing/2014/main" id="{837057BC-FA9F-B2D4-06D7-3BD8640EA215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179" y="2449148"/>
            <a:ext cx="3542400" cy="354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8819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336</TotalTime>
  <Words>552</Words>
  <Application>Microsoft Office PowerPoint</Application>
  <PresentationFormat>Широкоэкранный</PresentationFormat>
  <Paragraphs>59</Paragraphs>
  <Slides>16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Aptos</vt:lpstr>
      <vt:lpstr>Arial</vt:lpstr>
      <vt:lpstr>Tw Cen MT</vt:lpstr>
      <vt:lpstr>Контур</vt:lpstr>
      <vt:lpstr>Игровая консоль</vt:lpstr>
      <vt:lpstr>Основные части Игровой консоли</vt:lpstr>
      <vt:lpstr>Кто взаимодействует с системой?</vt:lpstr>
      <vt:lpstr>Кто взаимодействует с системой?</vt:lpstr>
      <vt:lpstr>Кто взаимодействует с системой?</vt:lpstr>
      <vt:lpstr>Кто взаимодействует с системой?</vt:lpstr>
      <vt:lpstr>Далёкое прошлое</vt:lpstr>
      <vt:lpstr>Менее далёкое прошлое</vt:lpstr>
      <vt:lpstr>Наше время</vt:lpstr>
      <vt:lpstr>Облачные технологии</vt:lpstr>
      <vt:lpstr>Текущее состояние системы</vt:lpstr>
      <vt:lpstr>Эволюция поколений</vt:lpstr>
      <vt:lpstr>Случайные факторы</vt:lpstr>
      <vt:lpstr>Презентация PowerPoint</vt:lpstr>
      <vt:lpstr>Жизненный цикл системы</vt:lpstr>
      <vt:lpstr>Итоговая характеристика системы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My Office</dc:creator>
  <cp:lastModifiedBy>My Office</cp:lastModifiedBy>
  <cp:revision>39</cp:revision>
  <dcterms:created xsi:type="dcterms:W3CDTF">2024-09-19T14:22:21Z</dcterms:created>
  <dcterms:modified xsi:type="dcterms:W3CDTF">2024-09-19T19:59:08Z</dcterms:modified>
</cp:coreProperties>
</file>

<file path=docProps/thumbnail.jpeg>
</file>